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9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2771800" y="2780927"/>
            <a:ext cx="5830416" cy="12961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2771800" y="4293096"/>
            <a:ext cx="5832648" cy="1417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C00000"/>
              </a:buClr>
              <a:buFont typeface="Noto Symbo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с подписью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pic" idx="2"/>
          </p:nvPr>
        </p:nvSpPr>
        <p:spPr>
          <a:xfrm>
            <a:off x="683568" y="1196751"/>
            <a:ext cx="7992887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  <p:sp>
        <p:nvSpPr>
          <p:cNvPr id="47" name="Shape 47"/>
          <p:cNvSpPr txBox="1"/>
          <p:nvPr/>
        </p:nvSpPr>
        <p:spPr>
          <a:xfrm>
            <a:off x="3779912" y="116631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674132" y="-505780"/>
            <a:ext cx="4104456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Char char="▪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–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Char char="▪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–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Char char="▪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–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  <p:sp>
        <p:nvSpPr>
          <p:cNvPr id="22" name="Shape 22"/>
          <p:cNvSpPr txBox="1"/>
          <p:nvPr/>
        </p:nvSpPr>
        <p:spPr>
          <a:xfrm>
            <a:off x="3779912" y="116631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Образец заголовка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Char char="▪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–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с подписью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499992" y="1340767"/>
            <a:ext cx="4186808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67543" y="1340767"/>
            <a:ext cx="3970784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  <p:sp>
        <p:nvSpPr>
          <p:cNvPr id="43" name="Shape 43"/>
          <p:cNvSpPr txBox="1"/>
          <p:nvPr/>
        </p:nvSpPr>
        <p:spPr>
          <a:xfrm>
            <a:off x="3779912" y="116631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Образец заголовка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Char char="▪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–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2195735" y="3429000"/>
            <a:ext cx="5830416" cy="12961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ru-RU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ПОВТОРЯЕМ ПРАВИЛА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2267743" y="4437112"/>
            <a:ext cx="5832648" cy="1417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1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перед диктантом</a:t>
            </a:r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8144" y="1680993"/>
            <a:ext cx="2453710" cy="1087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971600" y="2924943"/>
            <a:ext cx="7715199" cy="320598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ибирская нефть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ибирское отделение РАН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ибирская стрелковая дивизия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ибирские просторы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 маленькой или с БОЛЬШОЙ?</a:t>
            </a: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1191066"/>
            <a:ext cx="1804987" cy="1798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Слитно или раздельно?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11560" y="3284983"/>
            <a:ext cx="8229600" cy="25202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53340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Есть люди, чья постоянная правота делает жизнь окружающих </a:t>
            </a:r>
            <a:r>
              <a:rPr lang="ru-RU" sz="32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(не)</a:t>
            </a: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выносимой. Это правота без любви.</a:t>
            </a:r>
          </a:p>
          <a:p>
            <a:pPr marL="0" marR="0" lvl="0" indent="533400" algn="r" rtl="0">
              <a:spcBef>
                <a:spcPts val="6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 Водолазкин. In memoriam</a:t>
            </a:r>
          </a:p>
          <a:p>
            <a:pPr marL="0" marR="0" lvl="0" indent="5334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5334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Shape 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2586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Слитно или раздельно?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11560" y="3284983"/>
            <a:ext cx="8229600" cy="25202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53340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Есть люди, чья постоянная правота делает жизнь окружающих </a:t>
            </a:r>
            <a:r>
              <a:rPr lang="ru-RU" sz="32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выносимой. Это правота без любви.</a:t>
            </a:r>
          </a:p>
          <a:p>
            <a:pPr marL="0" marR="0" lvl="0" indent="533400" algn="r" rtl="0">
              <a:spcBef>
                <a:spcPts val="6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 Водолазкин. In memoriam</a:t>
            </a:r>
          </a:p>
          <a:p>
            <a:pPr marL="0" marR="0" lvl="0" indent="5334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5334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1124744"/>
            <a:ext cx="1804987" cy="1798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971600" y="2420888"/>
            <a:ext cx="7715199" cy="320598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бские берега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бское море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бская губа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бские кедрачи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 маленькой или с БОЛЬШОЙ?</a:t>
            </a:r>
          </a:p>
        </p:txBody>
      </p:sp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264" y="1268759"/>
            <a:ext cx="1655064" cy="1801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1043608" y="2420888"/>
            <a:ext cx="7715199" cy="320598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бские берега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бское море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бская губа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бские кедрачи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 маленькой или с БОЛЬШОЙ?</a:t>
            </a: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264" y="1268759"/>
            <a:ext cx="1655064" cy="1801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11560" y="1916832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частный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беспр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зорный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ключение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успеть </a:t>
            </a:r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268759"/>
            <a:ext cx="1652586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593718" y="1916832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частный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беспр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зорный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ключение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успеть </a:t>
            </a:r>
          </a:p>
        </p:txBody>
      </p:sp>
      <p:pic>
        <p:nvPicPr>
          <p:cNvPr id="165" name="Shape 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803045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171" name="Shape 17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Shape 172"/>
          <p:cNvSpPr/>
          <p:nvPr/>
        </p:nvSpPr>
        <p:spPr>
          <a:xfrm>
            <a:off x="539552" y="2059527"/>
            <a:ext cx="6764993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ходящий 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(временный, недолговечный)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ходящий 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(заходящий время от времени)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МЕСТА ПРОВЕДЕНИЯ ТОТАЛЬНОГО</a:t>
            </a:r>
            <a:r>
              <a:rPr lang="ru-RU" sz="2800" b="1" i="0" u="none" strike="noStrike" cap="none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ДИКТАНТА</a:t>
            </a:r>
            <a:endParaRPr lang="ru-RU" sz="2800" b="1" i="0" u="none" strike="noStrike" cap="none" baseline="0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8478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Нижневартовский</a:t>
            </a:r>
            <a:r>
              <a:rPr lang="ru-RU" sz="2800" b="1" dirty="0" smtClean="0"/>
              <a:t> государственный </a:t>
            </a:r>
            <a:r>
              <a:rPr lang="ru-RU" sz="2800" b="1" dirty="0" err="1" smtClean="0"/>
              <a:t>универстет</a:t>
            </a:r>
            <a:r>
              <a:rPr lang="ru-RU" sz="2800" b="1" dirty="0" smtClean="0"/>
              <a:t>. </a:t>
            </a:r>
            <a:r>
              <a:rPr lang="ru-RU" sz="2800" dirty="0" smtClean="0"/>
              <a:t>Ул</a:t>
            </a:r>
            <a:r>
              <a:rPr lang="ru-RU" sz="2800" dirty="0" smtClean="0"/>
              <a:t>. Мира </a:t>
            </a:r>
            <a:r>
              <a:rPr lang="ru-RU" sz="2800" dirty="0" smtClean="0"/>
              <a:t>3Б, 2-й </a:t>
            </a:r>
            <a:r>
              <a:rPr lang="ru-RU" sz="2800" dirty="0" smtClean="0"/>
              <a:t>корпус НВГУ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564904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Центральная городская библиотека им. </a:t>
            </a:r>
            <a:endParaRPr lang="ru-RU" sz="2800" b="1" dirty="0" smtClean="0"/>
          </a:p>
          <a:p>
            <a:r>
              <a:rPr lang="ru-RU" sz="2800" b="1" dirty="0" smtClean="0"/>
              <a:t>М</a:t>
            </a:r>
            <a:r>
              <a:rPr lang="ru-RU" sz="2800" b="1" dirty="0" smtClean="0"/>
              <a:t>. К. </a:t>
            </a:r>
            <a:r>
              <a:rPr lang="ru-RU" sz="2800" b="1" dirty="0" err="1" smtClean="0"/>
              <a:t>Анисимковой</a:t>
            </a:r>
            <a:r>
              <a:rPr lang="ru-RU" sz="2800" b="1" dirty="0" smtClean="0"/>
              <a:t>. </a:t>
            </a:r>
            <a:r>
              <a:rPr lang="ru-RU" sz="2800" dirty="0" smtClean="0"/>
              <a:t>У</a:t>
            </a:r>
            <a:r>
              <a:rPr lang="ru-RU" sz="2800" dirty="0" smtClean="0"/>
              <a:t>л</a:t>
            </a:r>
            <a:r>
              <a:rPr lang="ru-RU" sz="2800" dirty="0" smtClean="0"/>
              <a:t>. Дружбы народов, </a:t>
            </a:r>
            <a:r>
              <a:rPr lang="ru-RU" sz="2800" dirty="0" smtClean="0"/>
              <a:t>22</a:t>
            </a:r>
            <a:endParaRPr lang="ru-RU" sz="28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645024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Нижневартовский</a:t>
            </a:r>
            <a:r>
              <a:rPr lang="ru-RU" sz="2800" b="1" dirty="0" smtClean="0"/>
              <a:t> драматический </a:t>
            </a:r>
            <a:r>
              <a:rPr lang="ru-RU" sz="2800" b="1" dirty="0" smtClean="0"/>
              <a:t>театр. </a:t>
            </a:r>
          </a:p>
          <a:p>
            <a:r>
              <a:rPr lang="ru-RU" sz="2800" dirty="0" smtClean="0"/>
              <a:t>Ул</a:t>
            </a:r>
            <a:r>
              <a:rPr lang="ru-RU" sz="2800" dirty="0" smtClean="0"/>
              <a:t>. Спортивная, </a:t>
            </a:r>
            <a:r>
              <a:rPr lang="ru-RU" sz="2800" dirty="0" smtClean="0"/>
              <a:t>11.</a:t>
            </a:r>
            <a:endParaRPr lang="ru-RU" sz="2800" dirty="0" smtClean="0"/>
          </a:p>
          <a:p>
            <a:r>
              <a:rPr lang="ru-RU" sz="2800" dirty="0" smtClean="0"/>
              <a:t>Данная площадка является закрытой, </a:t>
            </a:r>
            <a:r>
              <a:rPr lang="ru-RU" sz="2800" dirty="0" smtClean="0"/>
              <a:t>40 </a:t>
            </a:r>
            <a:r>
              <a:rPr lang="ru-RU" sz="2800" dirty="0" smtClean="0"/>
              <a:t>зарегистрировавшихся человек.</a:t>
            </a:r>
            <a:endParaRPr lang="ru-RU"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Евгений Водолазкин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 txBox="1">
            <a:spLocks noGrp="1"/>
          </p:cNvSpPr>
          <p:nvPr>
            <p:ph type="body" idx="2"/>
          </p:nvPr>
        </p:nvSpPr>
        <p:spPr>
          <a:xfrm>
            <a:off x="3779912" y="1600200"/>
            <a:ext cx="4906887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Сознательное отношение </a:t>
            </a:r>
            <a:b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 языку предполагает консерватизм.</a:t>
            </a: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964" y="1268759"/>
            <a:ext cx="3168351" cy="4752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Евгений Водолазкин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165100" algn="l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165100" algn="r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65100" algn="r" rtl="0">
              <a:spcBef>
                <a:spcPts val="56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65100" algn="r" rtl="0">
              <a:spcBef>
                <a:spcPts val="56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Роман «Лавр» – литературная премия «Большая книга» </a:t>
            </a:r>
            <a:b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(2013 г.)</a:t>
            </a:r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520" y="1772816"/>
            <a:ext cx="4652974" cy="3096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 или С?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11560" y="2996951"/>
            <a:ext cx="8229600" cy="26642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44450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Чем являются аббревиатуры с точки зрения грамматики? Словами. Но словами-инвалидами. Бе</a:t>
            </a:r>
            <a:r>
              <a:rPr lang="ru-RU" sz="295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рукими, бе</a:t>
            </a:r>
            <a:r>
              <a:rPr lang="ru-RU" sz="295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ногими, бе</a:t>
            </a:r>
            <a:r>
              <a:rPr lang="ru-RU" sz="295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полыми. Есть вещи, которые лучше произнести полностью.</a:t>
            </a:r>
          </a:p>
          <a:p>
            <a:pPr marL="0" marR="0" lvl="0" indent="444500" algn="r" rtl="0">
              <a:spcBef>
                <a:spcPts val="59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 Водолазкин. Мы и наши слова</a:t>
            </a:r>
          </a:p>
        </p:txBody>
      </p:sp>
      <p:pic>
        <p:nvPicPr>
          <p:cNvPr id="187" name="Shape 1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6296" y="1052736"/>
            <a:ext cx="1652586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 или С?</a:t>
            </a: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11560" y="2996951"/>
            <a:ext cx="8229600" cy="26642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44450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Чем являются аббревиатуры с точки зрения грамматики? Словами. Но словами-инвалидами. Бе</a:t>
            </a:r>
            <a:r>
              <a:rPr lang="ru-RU" sz="295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</a:t>
            </a: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рукими, бе</a:t>
            </a:r>
            <a:r>
              <a:rPr lang="ru-RU" sz="295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</a:t>
            </a: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ногими, бе</a:t>
            </a:r>
            <a:r>
              <a:rPr lang="ru-RU" sz="295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полыми. Есть вещи, которые лучше произнести полностью.</a:t>
            </a:r>
          </a:p>
          <a:p>
            <a:pPr marL="0" marR="0" lvl="0" indent="444500" algn="r" rtl="0">
              <a:spcBef>
                <a:spcPts val="59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9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 Водолазкин. Мы и наши слова</a:t>
            </a:r>
          </a:p>
        </p:txBody>
      </p:sp>
      <p:pic>
        <p:nvPicPr>
          <p:cNvPr id="194" name="Shape 1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264" y="980726"/>
            <a:ext cx="1798636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00" name="Shape 20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/>
          <p:nvPr/>
        </p:nvSpPr>
        <p:spPr>
          <a:xfrm>
            <a:off x="539552" y="2059527"/>
            <a:ext cx="6764993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ходящий 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(временный, недолговечный)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ходящий 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(заходящий время от времени)</a:t>
            </a:r>
          </a:p>
        </p:txBody>
      </p:sp>
      <p:pic>
        <p:nvPicPr>
          <p:cNvPr id="202" name="Shape 2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0271" y="1196751"/>
            <a:ext cx="1803045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08" name="Shape 20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/>
          <p:nvPr/>
        </p:nvSpPr>
        <p:spPr>
          <a:xfrm>
            <a:off x="539552" y="2059527"/>
            <a:ext cx="5501250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ступить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(закон)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ступить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(к выполнению задания)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15" name="Shape 2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/>
          <p:nvPr/>
        </p:nvSpPr>
        <p:spPr>
          <a:xfrm>
            <a:off x="539552" y="2059527"/>
            <a:ext cx="5501250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ступить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(закон)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ступить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(к выполнению задания)</a:t>
            </a:r>
          </a:p>
        </p:txBody>
      </p:sp>
      <p:pic>
        <p:nvPicPr>
          <p:cNvPr id="217" name="Shape 2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0271" y="1196751"/>
            <a:ext cx="1803045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23" name="Shape 2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Shape 224"/>
          <p:cNvSpPr/>
          <p:nvPr/>
        </p:nvSpPr>
        <p:spPr>
          <a:xfrm>
            <a:off x="539552" y="2059527"/>
            <a:ext cx="5656548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емник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(последователь)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ёмник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(устройство)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емник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(крёстный отец или мать)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30" name="Shape 2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/>
          <p:nvPr/>
        </p:nvSpPr>
        <p:spPr>
          <a:xfrm>
            <a:off x="539552" y="2059527"/>
            <a:ext cx="5656548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емник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(последователь)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ёмник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(устройство)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емник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(крёстный отец или мать)</a:t>
            </a:r>
          </a:p>
        </p:txBody>
      </p:sp>
      <p:pic>
        <p:nvPicPr>
          <p:cNvPr id="232" name="Shape 2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04247" y="1157033"/>
            <a:ext cx="1798636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38" name="Shape 2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Shape 239"/>
          <p:cNvSpPr/>
          <p:nvPr/>
        </p:nvSpPr>
        <p:spPr>
          <a:xfrm>
            <a:off x="539552" y="2059527"/>
            <a:ext cx="7032694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бывать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(на станцию)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бывать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 хорошем расположении духа)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45" name="Shape 2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/>
          <p:nvPr/>
        </p:nvSpPr>
        <p:spPr>
          <a:xfrm>
            <a:off x="539552" y="2059527"/>
            <a:ext cx="7032694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бывать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(на станцию)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бывать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 хорошем расположении духа)</a:t>
            </a:r>
          </a:p>
        </p:txBody>
      </p:sp>
      <p:pic>
        <p:nvPicPr>
          <p:cNvPr id="247" name="Shape 2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0271" y="1196751"/>
            <a:ext cx="1803045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Евгений Водолазкин</a:t>
            </a:r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165100" algn="l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Язык развивают недоучки. </a:t>
            </a:r>
          </a:p>
        </p:txBody>
      </p:sp>
      <p:pic>
        <p:nvPicPr>
          <p:cNvPr id="255" name="Shape 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3" y="1537071"/>
            <a:ext cx="5214156" cy="3476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</a:pPr>
            <a:endParaRPr sz="2800" b="1" i="0" u="none" strike="noStrike" cap="none" baseline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6805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444500" algn="l" rtl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Научная работа никогда не движется по прямой. </a:t>
            </a:r>
            <a:b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Ее траектория непредсказуема, и рассказ о ней имеет сотню вставных новелл. Всякое исследование подобно движению собаки, идущей по следу. Это движение (внешне) хаотично, порой оно напоминает кружение на месте, но оно – единственно возможный путь к результату. Исследованию необходимо сверять свой собственный ритм с ритмом изучаемого материала. </a:t>
            </a:r>
            <a:b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если они входят в резонанс, если пульсы их бьются </a:t>
            </a:r>
            <a:b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такт, кончается исследование и начинается судьба. </a:t>
            </a:r>
          </a:p>
          <a:p>
            <a:pPr marL="0" marR="0" lvl="0" indent="0" algn="r" rtl="0">
              <a:lnSpc>
                <a:spcPct val="90000"/>
              </a:lnSpc>
              <a:spcBef>
                <a:spcPts val="5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27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 Водолазкин. Соловьев и Ларионов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61" name="Shape 26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Shape 262"/>
          <p:cNvSpPr/>
          <p:nvPr/>
        </p:nvSpPr>
        <p:spPr>
          <a:xfrm>
            <a:off x="539552" y="2059527"/>
            <a:ext cx="2838853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дать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(форму)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дать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(товарища)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ПРЕ- или ПРИ-?</a:t>
            </a:r>
          </a:p>
        </p:txBody>
      </p:sp>
      <p:pic>
        <p:nvPicPr>
          <p:cNvPr id="268" name="Shape 26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654232" cy="179970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Shape 269"/>
          <p:cNvSpPr/>
          <p:nvPr/>
        </p:nvSpPr>
        <p:spPr>
          <a:xfrm>
            <a:off x="539552" y="2059527"/>
            <a:ext cx="2838853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дать 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(форму)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дать</a:t>
            </a:r>
          </a:p>
          <a:p>
            <a:pPr marL="450850" marR="0" lvl="0" indent="-635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(товарища)</a:t>
            </a:r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76256" y="1188132"/>
            <a:ext cx="1798636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ПЕРЕ- или ПЕРИ-?</a:t>
            </a:r>
          </a:p>
        </p:txBody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593718" y="1916832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гей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вод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смотр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скоп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Shape 2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803045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Shape 2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8253" y="1190380"/>
            <a:ext cx="1655064" cy="1801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ПЕРЕ- или ПЕРИ-?</a:t>
            </a:r>
          </a:p>
        </p:txBody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593718" y="1916832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гей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вод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смотр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скоп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Shape 2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0271" y="1196751"/>
            <a:ext cx="1803045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Shape 2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8253" y="1190380"/>
            <a:ext cx="1655064" cy="180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Shape 2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18574" y="1179259"/>
            <a:ext cx="1798636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Запомните!</a:t>
            </a:r>
          </a:p>
        </p:txBody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1259632" y="1556791"/>
            <a:ext cx="5256583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бы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 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бы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вроде 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бы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едва 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ли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вряд </a:t>
            </a: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ли</a:t>
            </a:r>
          </a:p>
        </p:txBody>
      </p:sp>
      <p:pic>
        <p:nvPicPr>
          <p:cNvPr id="294" name="Shape 2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8303" y="1323545"/>
            <a:ext cx="1471018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МЕСТА ПРОВЕДЕНИЯ ТОТАЛЬНОГО</a:t>
            </a:r>
            <a:r>
              <a:rPr lang="ru-RU" sz="2800" b="1" i="0" u="none" strike="noStrike" cap="none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ДИКТАНТА</a:t>
            </a:r>
            <a:endParaRPr lang="ru-RU" sz="2800" b="1" i="0" u="none" strike="noStrike" cap="none" baseline="0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8478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Нижневартовский</a:t>
            </a:r>
            <a:r>
              <a:rPr lang="ru-RU" sz="2800" b="1" dirty="0" smtClean="0"/>
              <a:t> государственный </a:t>
            </a:r>
            <a:r>
              <a:rPr lang="ru-RU" sz="2800" b="1" dirty="0" err="1" smtClean="0"/>
              <a:t>универстет</a:t>
            </a:r>
            <a:r>
              <a:rPr lang="ru-RU" sz="2800" b="1" dirty="0" smtClean="0"/>
              <a:t>. </a:t>
            </a:r>
            <a:r>
              <a:rPr lang="ru-RU" sz="2800" dirty="0" smtClean="0"/>
              <a:t>Ул</a:t>
            </a:r>
            <a:r>
              <a:rPr lang="ru-RU" sz="2800" dirty="0" smtClean="0"/>
              <a:t>. Мира </a:t>
            </a:r>
            <a:r>
              <a:rPr lang="ru-RU" sz="2800" dirty="0" smtClean="0"/>
              <a:t>3Б, 2-й </a:t>
            </a:r>
            <a:r>
              <a:rPr lang="ru-RU" sz="2800" dirty="0" smtClean="0"/>
              <a:t>корпус НВГУ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564904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Центральная городская библиотека им. </a:t>
            </a:r>
            <a:endParaRPr lang="ru-RU" sz="2800" b="1" dirty="0" smtClean="0"/>
          </a:p>
          <a:p>
            <a:r>
              <a:rPr lang="ru-RU" sz="2800" b="1" dirty="0" smtClean="0"/>
              <a:t>М</a:t>
            </a:r>
            <a:r>
              <a:rPr lang="ru-RU" sz="2800" b="1" dirty="0" smtClean="0"/>
              <a:t>. К. </a:t>
            </a:r>
            <a:r>
              <a:rPr lang="ru-RU" sz="2800" b="1" dirty="0" err="1" smtClean="0"/>
              <a:t>Анисимковой</a:t>
            </a:r>
            <a:r>
              <a:rPr lang="ru-RU" sz="2800" b="1" dirty="0" smtClean="0"/>
              <a:t>. </a:t>
            </a:r>
            <a:r>
              <a:rPr lang="ru-RU" sz="2800" dirty="0" smtClean="0"/>
              <a:t>У</a:t>
            </a:r>
            <a:r>
              <a:rPr lang="ru-RU" sz="2800" dirty="0" smtClean="0"/>
              <a:t>л</a:t>
            </a:r>
            <a:r>
              <a:rPr lang="ru-RU" sz="2800" dirty="0" smtClean="0"/>
              <a:t>. Дружбы народов, </a:t>
            </a:r>
            <a:r>
              <a:rPr lang="ru-RU" sz="2800" dirty="0" smtClean="0"/>
              <a:t>22</a:t>
            </a:r>
            <a:endParaRPr lang="ru-RU" sz="28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645024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Нижневартовский</a:t>
            </a:r>
            <a:r>
              <a:rPr lang="ru-RU" sz="2800" b="1" dirty="0" smtClean="0"/>
              <a:t> драматический </a:t>
            </a:r>
            <a:r>
              <a:rPr lang="ru-RU" sz="2800" b="1" dirty="0" smtClean="0"/>
              <a:t>театр. </a:t>
            </a:r>
          </a:p>
          <a:p>
            <a:r>
              <a:rPr lang="ru-RU" sz="2800" dirty="0" smtClean="0"/>
              <a:t>Ул</a:t>
            </a:r>
            <a:r>
              <a:rPr lang="ru-RU" sz="2800" dirty="0" smtClean="0"/>
              <a:t>. Спортивная, </a:t>
            </a:r>
            <a:r>
              <a:rPr lang="ru-RU" sz="2800" dirty="0" smtClean="0"/>
              <a:t>11.</a:t>
            </a:r>
            <a:endParaRPr lang="ru-RU" sz="2800" dirty="0" smtClean="0"/>
          </a:p>
          <a:p>
            <a:r>
              <a:rPr lang="ru-RU" sz="2800" dirty="0" smtClean="0"/>
              <a:t>Данная площадка является закрытой, </a:t>
            </a:r>
            <a:r>
              <a:rPr lang="ru-RU" sz="2800" dirty="0" smtClean="0"/>
              <a:t>40 </a:t>
            </a:r>
            <a:r>
              <a:rPr lang="ru-RU" sz="2800" dirty="0" smtClean="0"/>
              <a:t>зарегистрировавшихся человек.</a:t>
            </a:r>
            <a:endParaRPr lang="ru-RU"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СПАСИБО ЗА ВНИМАНИЕ!</a:t>
            </a:r>
          </a:p>
        </p:txBody>
      </p:sp>
      <p:pic>
        <p:nvPicPr>
          <p:cNvPr id="300" name="Shape 3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3565" y="1124744"/>
            <a:ext cx="4403490" cy="476774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Shape 301"/>
          <p:cNvSpPr txBox="1"/>
          <p:nvPr/>
        </p:nvSpPr>
        <p:spPr>
          <a:xfrm rot="444976">
            <a:off x="3273141" y="1685918"/>
            <a:ext cx="3024335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УДАЧИ НА ДИКТАНТЕ!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971600" y="2924943"/>
            <a:ext cx="7715199" cy="320598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(Н,н)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овосибирский вокзал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(Н,н)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овосибирский Академгородок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(Н,н)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овосибирский научный центр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 маленькой или с БОЛЬШОЙ?</a:t>
            </a:r>
          </a:p>
        </p:txBody>
      </p:sp>
      <p:pic>
        <p:nvPicPr>
          <p:cNvPr id="80" name="Shape 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264" y="1268759"/>
            <a:ext cx="1655064" cy="1801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971600" y="2924943"/>
            <a:ext cx="7715199" cy="320598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овосибирский вокзал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овосибирский Академгородок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овосибирский научный центр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 маленькой или с БОЛЬШОЙ?</a:t>
            </a:r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239" y="1180354"/>
            <a:ext cx="1803045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Евгений Водолазкин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165100" algn="l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buClr>
                <a:srgbClr val="C00000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6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дружбой надо ухаживать.</a:t>
            </a:r>
          </a:p>
          <a:p>
            <a:pPr marL="0" marR="0" lvl="0" indent="0" algn="r" rtl="0">
              <a:spcBef>
                <a:spcPts val="720"/>
              </a:spcBef>
              <a:buClr>
                <a:srgbClr val="C00000"/>
              </a:buClr>
              <a:buFont typeface="Noto Symbol"/>
              <a:buNone/>
            </a:pPr>
            <a:endParaRPr sz="36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1628800"/>
            <a:ext cx="4320480" cy="323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</a:pPr>
            <a:endParaRPr sz="2800" b="1" i="0" u="none" strike="noStrike" cap="none" baseline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44500" algn="l" rtl="0">
              <a:spcBef>
                <a:spcPts val="6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</a:t>
            </a:r>
            <a:r>
              <a:rPr lang="ru-RU" sz="32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(бы)</a:t>
            </a:r>
            <a:r>
              <a:rPr lang="ru-RU" sz="3200" b="1" i="0" u="none" strike="noStrike" cap="none" baseline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  н</a:t>
            </a:r>
            <a:r>
              <a:rPr lang="ru-RU" sz="32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изучал, он изучает самого себя.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6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 Водолазкин. Соловьев и Ларионов</a:t>
            </a:r>
          </a:p>
        </p:txBody>
      </p:sp>
      <p:pic>
        <p:nvPicPr>
          <p:cNvPr id="102" name="Shape 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914" y="340221"/>
            <a:ext cx="1652586" cy="1804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</a:pPr>
            <a:endParaRPr sz="2800" b="1" i="0" u="none" strike="noStrike" cap="none" baseline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44500" algn="l" rtl="0">
              <a:spcBef>
                <a:spcPts val="6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 </a:t>
            </a:r>
            <a:r>
              <a:rPr lang="ru-RU" sz="32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бы</a:t>
            </a: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человек н</a:t>
            </a:r>
            <a:r>
              <a:rPr lang="ru-RU" sz="32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изучал, он изучает самого себя.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64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 Водолазкин. Соловьев и Ларионов</a:t>
            </a:r>
          </a:p>
        </p:txBody>
      </p:sp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2279" y="260647"/>
            <a:ext cx="1804987" cy="1798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71600" y="2924943"/>
            <a:ext cx="7715199" cy="320598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ибирская нефть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ибирское отделение РАН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ибирская стрелковая дивизия</a:t>
            </a:r>
          </a:p>
          <a:p>
            <a:pPr marL="0" marR="0" lvl="0" indent="0" algn="l" rtl="0">
              <a:spcBef>
                <a:spcPts val="720"/>
              </a:spcBef>
              <a:buClr>
                <a:srgbClr val="C00000"/>
              </a:buClr>
              <a:buSzPct val="25000"/>
              <a:buFont typeface="Noto Symbol"/>
              <a:buNone/>
            </a:pPr>
            <a:r>
              <a:rPr lang="ru-RU" sz="36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ru-RU" sz="36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ибирские просторы</a:t>
            </a:r>
          </a:p>
          <a:p>
            <a:pPr marL="342900" marR="0" lvl="0" indent="-139700" algn="l" rtl="0">
              <a:spcBef>
                <a:spcPts val="640"/>
              </a:spcBef>
              <a:buClr>
                <a:srgbClr val="C00000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25000"/>
              <a:buFont typeface="Calibri"/>
              <a:buNone/>
            </a:pPr>
            <a:r>
              <a:rPr lang="ru-RU" sz="2800" b="1" i="0" u="none" strike="noStrike" cap="none" baseline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 маленькой или с БОЛЬШОЙ?</a:t>
            </a:r>
          </a:p>
        </p:txBody>
      </p:sp>
      <p:pic>
        <p:nvPicPr>
          <p:cNvPr id="116" name="Shape 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264" y="1268759"/>
            <a:ext cx="1655064" cy="1801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">
  <a:themeElements>
    <a:clrScheme name="NewsPrint">
      <a:dk1>
        <a:srgbClr val="000000"/>
      </a:dk1>
      <a:lt1>
        <a:srgbClr val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619</Words>
  <Application>Microsoft Office PowerPoint</Application>
  <PresentationFormat>Экран (4:3)</PresentationFormat>
  <Paragraphs>168</Paragraphs>
  <Slides>36</Slides>
  <Notes>36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презентация</vt:lpstr>
      <vt:lpstr>ПОВТОРЯЕМ ПРАВИЛА</vt:lpstr>
      <vt:lpstr>Евгений Водолазкин</vt:lpstr>
      <vt:lpstr>Слайд 3</vt:lpstr>
      <vt:lpstr>С маленькой или с БОЛЬШОЙ?</vt:lpstr>
      <vt:lpstr>С маленькой или с БОЛЬШОЙ?</vt:lpstr>
      <vt:lpstr>Евгений Водолазкин</vt:lpstr>
      <vt:lpstr>Слайд 7</vt:lpstr>
      <vt:lpstr>Слайд 8</vt:lpstr>
      <vt:lpstr>С маленькой или с БОЛЬШОЙ?</vt:lpstr>
      <vt:lpstr>С маленькой или с БОЛЬШОЙ?</vt:lpstr>
      <vt:lpstr>Слитно или раздельно?</vt:lpstr>
      <vt:lpstr>Слитно или раздельно?</vt:lpstr>
      <vt:lpstr>С маленькой или с БОЛЬШОЙ?</vt:lpstr>
      <vt:lpstr>С маленькой или с БОЛЬШОЙ?</vt:lpstr>
      <vt:lpstr>ПРЕ- или ПРИ-?</vt:lpstr>
      <vt:lpstr>ПРЕ- или ПРИ-?</vt:lpstr>
      <vt:lpstr>ПРЕ- или ПРИ-?</vt:lpstr>
      <vt:lpstr>МЕСТА ПРОВЕДЕНИЯ ТОТАЛЬНОГО ДИКТАНТА</vt:lpstr>
      <vt:lpstr>Евгений Водолазкин</vt:lpstr>
      <vt:lpstr>З или С?</vt:lpstr>
      <vt:lpstr>З или С?</vt:lpstr>
      <vt:lpstr>ПРЕ- или ПРИ-?</vt:lpstr>
      <vt:lpstr>ПРЕ- или ПРИ-?</vt:lpstr>
      <vt:lpstr>ПРЕ- или ПРИ-?</vt:lpstr>
      <vt:lpstr>ПРЕ- или ПРИ-?</vt:lpstr>
      <vt:lpstr>ПРЕ- или ПРИ-?</vt:lpstr>
      <vt:lpstr>ПРЕ- или ПРИ-?</vt:lpstr>
      <vt:lpstr>ПРЕ- или ПРИ-?</vt:lpstr>
      <vt:lpstr>Евгений Водолазкин</vt:lpstr>
      <vt:lpstr>ПРЕ- или ПРИ-?</vt:lpstr>
      <vt:lpstr>ПРЕ- или ПРИ-?</vt:lpstr>
      <vt:lpstr>ПЕРЕ- или ПЕРИ-?</vt:lpstr>
      <vt:lpstr>ПЕРЕ- или ПЕРИ-?</vt:lpstr>
      <vt:lpstr>Запомните!</vt:lpstr>
      <vt:lpstr>МЕСТА ПРОВЕДЕНИЯ ТОТАЛЬНОГО ДИКТАНТА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ПОВТОРЯЕМ ПРАВИЛА</dc:title>
  <dc:creator>Шараев Алесандр Валерьевич</dc:creator>
  <cp:lastModifiedBy>sharaevav</cp:lastModifiedBy>
  <cp:revision>2</cp:revision>
  <dcterms:modified xsi:type="dcterms:W3CDTF">2015-04-10T04:33:48Z</dcterms:modified>
</cp:coreProperties>
</file>